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8" r:id="rId6"/>
    <p:sldId id="260" r:id="rId7"/>
    <p:sldId id="262" r:id="rId8"/>
    <p:sldId id="263" r:id="rId9"/>
    <p:sldId id="265" r:id="rId10"/>
    <p:sldId id="266" r:id="rId11"/>
    <p:sldId id="267"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6/22/2021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6/22/2021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6/22/2021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6/22/2021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22300"/>
            <a:ext cx="8991600" cy="4343400"/>
          </a:xfrm>
        </p:spPr>
        <p:txBody>
          <a:bodyPr>
            <a:normAutofit/>
          </a:bodyPr>
          <a:lstStyle/>
          <a:p>
            <a:r>
              <a:rPr lang="lt-LT" dirty="0" smtClean="0"/>
              <a:t>„Sveikata visus metus 2021“</a:t>
            </a:r>
            <a:br>
              <a:rPr lang="lt-LT" dirty="0" smtClean="0"/>
            </a:br>
            <a:r>
              <a:rPr lang="lt-LT" dirty="0"/>
              <a:t>birželio iššūkis</a:t>
            </a:r>
            <a:br>
              <a:rPr lang="lt-LT" dirty="0"/>
            </a:br>
            <a:r>
              <a:rPr lang="lt-LT" b="1" i="1" dirty="0">
                <a:solidFill>
                  <a:srgbClr val="00B050"/>
                </a:solidFill>
              </a:rPr>
              <a:t>Vasaros žolynai mūsų sveikatai (Eugenijos Šimkūnaitės </a:t>
            </a:r>
            <a:r>
              <a:rPr lang="lt-LT" b="1" i="1">
                <a:solidFill>
                  <a:srgbClr val="00B050"/>
                </a:solidFill>
              </a:rPr>
              <a:t>lobių </a:t>
            </a:r>
            <a:r>
              <a:rPr lang="lt-LT" b="1" i="1" smtClean="0">
                <a:solidFill>
                  <a:srgbClr val="00B050"/>
                </a:solidFill>
              </a:rPr>
              <a:t>beieškant)</a:t>
            </a:r>
            <a:endParaRPr lang="lt-LT" b="1" i="1" dirty="0">
              <a:solidFill>
                <a:srgbClr val="00B050"/>
              </a:solidFill>
            </a:endParaRPr>
          </a:p>
        </p:txBody>
      </p:sp>
      <p:sp>
        <p:nvSpPr>
          <p:cNvPr id="3" name="Subtitle 2"/>
          <p:cNvSpPr>
            <a:spLocks noGrp="1"/>
          </p:cNvSpPr>
          <p:nvPr>
            <p:ph type="subTitle" idx="1"/>
          </p:nvPr>
        </p:nvSpPr>
        <p:spPr>
          <a:xfrm>
            <a:off x="2695194" y="5143500"/>
            <a:ext cx="6801612" cy="939800"/>
          </a:xfrm>
        </p:spPr>
        <p:txBody>
          <a:bodyPr/>
          <a:lstStyle/>
          <a:p>
            <a:r>
              <a:rPr lang="lt-LT" dirty="0" smtClean="0">
                <a:solidFill>
                  <a:schemeClr val="bg1"/>
                </a:solidFill>
              </a:rPr>
              <a:t>Rokiškio r. Kamajų Antano Strazdo gimnazijos komanda</a:t>
            </a:r>
          </a:p>
          <a:p>
            <a:r>
              <a:rPr lang="lt-LT" b="1" dirty="0" smtClean="0">
                <a:solidFill>
                  <a:schemeClr val="bg1"/>
                </a:solidFill>
              </a:rPr>
              <a:t>„Vitaminas C“</a:t>
            </a:r>
            <a:endParaRPr lang="lt-LT" b="1" dirty="0">
              <a:solidFill>
                <a:schemeClr val="bg1"/>
              </a:solidFill>
            </a:endParaRPr>
          </a:p>
        </p:txBody>
      </p:sp>
      <p:pic>
        <p:nvPicPr>
          <p:cNvPr id="5" name="Picture 4"/>
          <p:cNvPicPr>
            <a:picLocks noChangeAspect="1"/>
          </p:cNvPicPr>
          <p:nvPr/>
        </p:nvPicPr>
        <p:blipFill>
          <a:blip r:embed="rId2"/>
          <a:stretch>
            <a:fillRect/>
          </a:stretch>
        </p:blipFill>
        <p:spPr>
          <a:xfrm>
            <a:off x="10662983" y="4356100"/>
            <a:ext cx="1529017" cy="2400300"/>
          </a:xfrm>
          <a:prstGeom prst="rect">
            <a:avLst/>
          </a:prstGeom>
        </p:spPr>
      </p:pic>
    </p:spTree>
    <p:extLst>
      <p:ext uri="{BB962C8B-B14F-4D97-AF65-F5344CB8AC3E}">
        <p14:creationId xmlns:p14="http://schemas.microsoft.com/office/powerpoint/2010/main" val="3363454133"/>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Nepakeičiami maistos patiekalų gardintojai</a:t>
            </a:r>
            <a:endParaRPr lang="lt-LT" dirty="0"/>
          </a:p>
        </p:txBody>
      </p:sp>
      <p:sp>
        <p:nvSpPr>
          <p:cNvPr id="4" name="Text Placeholder 3"/>
          <p:cNvSpPr>
            <a:spLocks noGrp="1"/>
          </p:cNvSpPr>
          <p:nvPr>
            <p:ph type="body" sz="half" idx="2"/>
          </p:nvPr>
        </p:nvSpPr>
        <p:spPr/>
        <p:txBody>
          <a:bodyPr>
            <a:normAutofit/>
          </a:bodyPr>
          <a:lstStyle/>
          <a:p>
            <a:r>
              <a:rPr lang="lt-LT" sz="2800" i="1" dirty="0" smtClean="0">
                <a:solidFill>
                  <a:srgbClr val="00B050"/>
                </a:solidFill>
              </a:rPr>
              <a:t>Ir mėsytei, ir žuvytei, ir salotoms, ir kepiniams...</a:t>
            </a:r>
            <a:endParaRPr lang="lt-LT" sz="2800" i="1" dirty="0">
              <a:solidFill>
                <a:srgbClr val="00B050"/>
              </a:solidFill>
            </a:endParaRPr>
          </a:p>
        </p:txBody>
      </p:sp>
      <p:pic>
        <p:nvPicPr>
          <p:cNvPr id="7" name="Content Placeholder 6"/>
          <p:cNvPicPr>
            <a:picLocks noGrp="1" noChangeAspect="1"/>
          </p:cNvPicPr>
          <p:nvPr>
            <p:ph idx="1"/>
          </p:nvPr>
        </p:nvPicPr>
        <p:blipFill>
          <a:blip r:embed="rId2"/>
          <a:stretch>
            <a:fillRect/>
          </a:stretch>
        </p:blipFill>
        <p:spPr>
          <a:xfrm>
            <a:off x="7773988" y="793750"/>
            <a:ext cx="2790825" cy="1638300"/>
          </a:xfrm>
          <a:prstGeom prst="rect">
            <a:avLst/>
          </a:prstGeom>
        </p:spPr>
      </p:pic>
      <p:pic>
        <p:nvPicPr>
          <p:cNvPr id="9" name="Picture 8"/>
          <p:cNvPicPr>
            <a:picLocks noChangeAspect="1"/>
          </p:cNvPicPr>
          <p:nvPr/>
        </p:nvPicPr>
        <p:blipFill>
          <a:blip r:embed="rId3"/>
          <a:stretch>
            <a:fillRect/>
          </a:stretch>
        </p:blipFill>
        <p:spPr>
          <a:xfrm>
            <a:off x="6267450" y="2814576"/>
            <a:ext cx="2705100" cy="1685925"/>
          </a:xfrm>
          <a:prstGeom prst="rect">
            <a:avLst/>
          </a:prstGeom>
        </p:spPr>
      </p:pic>
      <p:pic>
        <p:nvPicPr>
          <p:cNvPr id="10" name="Picture 9"/>
          <p:cNvPicPr>
            <a:picLocks noChangeAspect="1"/>
          </p:cNvPicPr>
          <p:nvPr/>
        </p:nvPicPr>
        <p:blipFill>
          <a:blip r:embed="rId4"/>
          <a:stretch>
            <a:fillRect/>
          </a:stretch>
        </p:blipFill>
        <p:spPr>
          <a:xfrm>
            <a:off x="9409112" y="4872416"/>
            <a:ext cx="2619375" cy="1743075"/>
          </a:xfrm>
          <a:prstGeom prst="rect">
            <a:avLst/>
          </a:prstGeom>
        </p:spPr>
      </p:pic>
    </p:spTree>
    <p:extLst>
      <p:ext uri="{BB962C8B-B14F-4D97-AF65-F5344CB8AC3E}">
        <p14:creationId xmlns:p14="http://schemas.microsoft.com/office/powerpoint/2010/main" val="3787100352"/>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523" y="1828800"/>
            <a:ext cx="4494998" cy="2514600"/>
          </a:xfrm>
        </p:spPr>
        <p:txBody>
          <a:bodyPr/>
          <a:lstStyle/>
          <a:p>
            <a:r>
              <a:rPr lang="lt-LT" dirty="0" smtClean="0"/>
              <a:t>Komandos </a:t>
            </a:r>
            <a:r>
              <a:rPr lang="lt-LT" dirty="0"/>
              <a:t>narė </a:t>
            </a:r>
            <a:r>
              <a:rPr lang="lt-LT" dirty="0" smtClean="0"/>
              <a:t>Evelina skaitydama </a:t>
            </a:r>
            <a:r>
              <a:rPr lang="lt-LT" dirty="0"/>
              <a:t>šią </a:t>
            </a:r>
            <a:r>
              <a:rPr lang="lt-LT" dirty="0" smtClean="0"/>
              <a:t>knygą gilinosi į žolelių pasaulį, drauge lavino anglų kalbos įgūdžius </a:t>
            </a:r>
            <a:r>
              <a:rPr lang="lt-LT" dirty="0" smtClean="0">
                <a:sym typeface="Wingdings" panose="05000000000000000000" pitchFamily="2" charset="2"/>
              </a:rPr>
              <a:t></a:t>
            </a:r>
            <a:r>
              <a:rPr lang="lt-LT" dirty="0" smtClean="0"/>
              <a:t> </a:t>
            </a:r>
            <a:endParaRPr lang="lt-LT"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4396" b="14396"/>
          <a:stretch>
            <a:fillRect/>
          </a:stretch>
        </p:blipFill>
        <p:spPr>
          <a:xfrm>
            <a:off x="6731000" y="245220"/>
            <a:ext cx="5352796" cy="6015879"/>
          </a:xfrm>
        </p:spPr>
      </p:pic>
      <p:sp>
        <p:nvSpPr>
          <p:cNvPr id="4" name="Text Placeholder 3"/>
          <p:cNvSpPr>
            <a:spLocks noGrp="1"/>
          </p:cNvSpPr>
          <p:nvPr>
            <p:ph type="body" sz="half" idx="2"/>
          </p:nvPr>
        </p:nvSpPr>
        <p:spPr>
          <a:xfrm>
            <a:off x="1115568" y="4787900"/>
            <a:ext cx="3794760" cy="956055"/>
          </a:xfrm>
        </p:spPr>
        <p:txBody>
          <a:bodyPr>
            <a:noAutofit/>
          </a:bodyPr>
          <a:lstStyle/>
          <a:p>
            <a:r>
              <a:rPr lang="lt-LT" sz="2400" i="1" dirty="0" smtClean="0">
                <a:solidFill>
                  <a:srgbClr val="00B050"/>
                </a:solidFill>
              </a:rPr>
              <a:t>Siūlome pasinaudoti Evelinos rekomenduojamais receptais jūsų sveikatai</a:t>
            </a:r>
            <a:endParaRPr lang="lt-LT" sz="2400" i="1" dirty="0">
              <a:solidFill>
                <a:srgbClr val="00B050"/>
              </a:solidFill>
            </a:endParaRPr>
          </a:p>
        </p:txBody>
      </p:sp>
    </p:spTree>
    <p:extLst>
      <p:ext uri="{BB962C8B-B14F-4D97-AF65-F5344CB8AC3E}">
        <p14:creationId xmlns:p14="http://schemas.microsoft.com/office/powerpoint/2010/main" val="860400803"/>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Arin Murphy – </a:t>
            </a:r>
            <a:r>
              <a:rPr lang="en-US" dirty="0" err="1"/>
              <a:t>Hiscoct</a:t>
            </a:r>
            <a:r>
              <a:rPr lang="en-US" dirty="0"/>
              <a:t> “Green witch“ (2017)</a:t>
            </a:r>
            <a:endParaRPr lang="lt-LT" dirty="0"/>
          </a:p>
        </p:txBody>
      </p:sp>
      <p:sp>
        <p:nvSpPr>
          <p:cNvPr id="3" name="Content Placeholder 2"/>
          <p:cNvSpPr>
            <a:spLocks noGrp="1"/>
          </p:cNvSpPr>
          <p:nvPr>
            <p:ph sz="half" idx="1"/>
          </p:nvPr>
        </p:nvSpPr>
        <p:spPr>
          <a:xfrm>
            <a:off x="520700" y="2638044"/>
            <a:ext cx="7645400" cy="3101982"/>
          </a:xfrm>
        </p:spPr>
        <p:txBody>
          <a:bodyPr>
            <a:normAutofit/>
          </a:bodyPr>
          <a:lstStyle/>
          <a:p>
            <a:r>
              <a:rPr lang="lt-LT" i="1" u="sng" dirty="0"/>
              <a:t>Arbata </a:t>
            </a:r>
            <a:r>
              <a:rPr lang="lt-LT" i="1" u="sng" dirty="0" smtClean="0"/>
              <a:t>dėmesio koncentracijai</a:t>
            </a:r>
            <a:r>
              <a:rPr lang="lt-LT" i="1" u="sng" dirty="0" smtClean="0"/>
              <a:t>, atminties gerinimui  </a:t>
            </a:r>
            <a:r>
              <a:rPr lang="lt-LT" i="1" dirty="0" smtClean="0"/>
              <a:t>  </a:t>
            </a:r>
            <a:r>
              <a:rPr lang="lt-LT" i="1" u="sng" dirty="0" smtClean="0"/>
              <a:t>Arbata peršalimui palengvinti</a:t>
            </a:r>
          </a:p>
          <a:p>
            <a:endParaRPr lang="lt-LT" i="1" u="sng" dirty="0" smtClean="0"/>
          </a:p>
          <a:p>
            <a:r>
              <a:rPr lang="lt-LT" dirty="0" smtClean="0"/>
              <a:t>1 </a:t>
            </a:r>
            <a:r>
              <a:rPr lang="lt-LT" dirty="0"/>
              <a:t>šaukštelis rozmarino                     </a:t>
            </a:r>
            <a:r>
              <a:rPr lang="lt-LT" dirty="0" smtClean="0"/>
              <a:t>    </a:t>
            </a:r>
            <a:r>
              <a:rPr lang="lt-LT" dirty="0" smtClean="0"/>
              <a:t>         </a:t>
            </a:r>
            <a:r>
              <a:rPr lang="lt-LT" dirty="0" smtClean="0"/>
              <a:t>1 </a:t>
            </a:r>
            <a:r>
              <a:rPr lang="lt-LT" dirty="0"/>
              <a:t>šaukštelis </a:t>
            </a:r>
            <a:r>
              <a:rPr lang="lt-LT" dirty="0" smtClean="0"/>
              <a:t>imbiero               </a:t>
            </a:r>
            <a:endParaRPr lang="lt-LT" dirty="0"/>
          </a:p>
          <a:p>
            <a:r>
              <a:rPr lang="lt-LT" dirty="0"/>
              <a:t>1/2 šaukštelio šaltmėčių      </a:t>
            </a:r>
            <a:r>
              <a:rPr lang="lt-LT" dirty="0" smtClean="0"/>
              <a:t>                 </a:t>
            </a:r>
            <a:r>
              <a:rPr lang="lt-LT" dirty="0" smtClean="0"/>
              <a:t>         </a:t>
            </a:r>
            <a:r>
              <a:rPr lang="lt-LT" dirty="0"/>
              <a:t>1 šaukštelis </a:t>
            </a:r>
            <a:r>
              <a:rPr lang="lt-LT" dirty="0" smtClean="0"/>
              <a:t>šeivamedžiu</a:t>
            </a:r>
            <a:endParaRPr lang="lt-LT" dirty="0"/>
          </a:p>
          <a:p>
            <a:r>
              <a:rPr lang="lt-LT" dirty="0"/>
              <a:t>1 puodelis karšto vandens  </a:t>
            </a:r>
            <a:r>
              <a:rPr lang="lt-LT" dirty="0" smtClean="0"/>
              <a:t>                   </a:t>
            </a:r>
            <a:r>
              <a:rPr lang="lt-LT" dirty="0" smtClean="0"/>
              <a:t>        1 </a:t>
            </a:r>
            <a:r>
              <a:rPr lang="lt-LT" dirty="0"/>
              <a:t>šaukštelis paprastosios </a:t>
            </a:r>
            <a:r>
              <a:rPr lang="lt-LT" dirty="0" smtClean="0"/>
              <a:t> </a:t>
            </a:r>
          </a:p>
          <a:p>
            <a:pPr marL="0" indent="0">
              <a:buNone/>
            </a:pPr>
            <a:r>
              <a:rPr lang="lt-LT" dirty="0"/>
              <a:t> </a:t>
            </a:r>
            <a:r>
              <a:rPr lang="lt-LT" dirty="0" smtClean="0"/>
              <a:t>                                                             </a:t>
            </a:r>
            <a:r>
              <a:rPr lang="lt-LT" dirty="0" smtClean="0"/>
              <a:t>         kraujažolės     </a:t>
            </a:r>
            <a:endParaRPr lang="lt-LT" dirty="0"/>
          </a:p>
          <a:p>
            <a:r>
              <a:rPr lang="lt-LT" dirty="0"/>
              <a:t>Palaikyti 5-7min                 </a:t>
            </a:r>
            <a:r>
              <a:rPr lang="lt-LT" dirty="0" smtClean="0"/>
              <a:t>                </a:t>
            </a:r>
            <a:r>
              <a:rPr lang="lt-LT" dirty="0" smtClean="0"/>
              <a:t>          </a:t>
            </a:r>
            <a:r>
              <a:rPr lang="lt-LT" dirty="0"/>
              <a:t>1 puodelis karšto vandens</a:t>
            </a:r>
          </a:p>
          <a:p>
            <a:endParaRPr lang="lt-LT" dirty="0"/>
          </a:p>
          <a:p>
            <a:endParaRPr lang="lt-LT" dirty="0"/>
          </a:p>
        </p:txBody>
      </p:sp>
      <p:sp>
        <p:nvSpPr>
          <p:cNvPr id="4" name="Content Placeholder 3"/>
          <p:cNvSpPr>
            <a:spLocks noGrp="1"/>
          </p:cNvSpPr>
          <p:nvPr>
            <p:ph sz="half" idx="2"/>
          </p:nvPr>
        </p:nvSpPr>
        <p:spPr>
          <a:xfrm>
            <a:off x="8166100" y="2638044"/>
            <a:ext cx="2442462" cy="3101982"/>
          </a:xfrm>
        </p:spPr>
        <p:txBody>
          <a:bodyPr>
            <a:normAutofit/>
          </a:bodyPr>
          <a:lstStyle/>
          <a:p>
            <a:r>
              <a:rPr lang="lt-LT" i="1" u="sng" dirty="0"/>
              <a:t>Arbata miegui</a:t>
            </a:r>
          </a:p>
          <a:p>
            <a:r>
              <a:rPr lang="lt-LT" dirty="0"/>
              <a:t>1 šaukštelis levandų</a:t>
            </a:r>
          </a:p>
          <a:p>
            <a:r>
              <a:rPr lang="lt-LT" dirty="0"/>
              <a:t>1 šaukštelis katžolės</a:t>
            </a:r>
          </a:p>
          <a:p>
            <a:r>
              <a:rPr lang="lt-LT" dirty="0"/>
              <a:t>1 šaukštelis verbenų</a:t>
            </a:r>
          </a:p>
          <a:p>
            <a:r>
              <a:rPr lang="lt-LT" dirty="0"/>
              <a:t>1 šaukštelis ramunėlių</a:t>
            </a:r>
          </a:p>
          <a:p>
            <a:r>
              <a:rPr lang="lt-LT" dirty="0"/>
              <a:t>1 puodelis karšto vandens</a:t>
            </a:r>
          </a:p>
          <a:p>
            <a:endParaRPr lang="lt-LT" dirty="0"/>
          </a:p>
        </p:txBody>
      </p:sp>
    </p:spTree>
    <p:extLst>
      <p:ext uri="{BB962C8B-B14F-4D97-AF65-F5344CB8AC3E}">
        <p14:creationId xmlns:p14="http://schemas.microsoft.com/office/powerpoint/2010/main" val="3545127042"/>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136" y="761745"/>
            <a:ext cx="7729728" cy="1524508"/>
          </a:xfrm>
        </p:spPr>
        <p:txBody>
          <a:bodyPr>
            <a:normAutofit fontScale="90000"/>
          </a:bodyPr>
          <a:lstStyle/>
          <a:p>
            <a:r>
              <a:rPr lang="lt-LT" dirty="0" smtClean="0"/>
              <a:t>Jei nėra laiko ar galimybių pasigaminti žolelių produktų, visuomet jų galime rasti ir įsigyti vaistinėse bei prekybos centruose!</a:t>
            </a:r>
            <a:endParaRPr lang="lt-LT"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5154" y="2971800"/>
            <a:ext cx="4919715" cy="2937464"/>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94774" y="2638424"/>
            <a:ext cx="2542602" cy="3101975"/>
          </a:xfrm>
        </p:spPr>
      </p:pic>
      <p:pic>
        <p:nvPicPr>
          <p:cNvPr id="7" name="Picture 6"/>
          <p:cNvPicPr>
            <a:picLocks noChangeAspect="1"/>
          </p:cNvPicPr>
          <p:nvPr/>
        </p:nvPicPr>
        <p:blipFill>
          <a:blip r:embed="rId4"/>
          <a:stretch>
            <a:fillRect/>
          </a:stretch>
        </p:blipFill>
        <p:spPr>
          <a:xfrm>
            <a:off x="531812" y="543178"/>
            <a:ext cx="2619375" cy="1743075"/>
          </a:xfrm>
          <a:prstGeom prst="rect">
            <a:avLst/>
          </a:prstGeom>
        </p:spPr>
      </p:pic>
      <p:pic>
        <p:nvPicPr>
          <p:cNvPr id="8" name="Picture 7"/>
          <p:cNvPicPr>
            <a:picLocks noChangeAspect="1"/>
          </p:cNvPicPr>
          <p:nvPr/>
        </p:nvPicPr>
        <p:blipFill>
          <a:blip r:embed="rId5"/>
          <a:stretch>
            <a:fillRect/>
          </a:stretch>
        </p:blipFill>
        <p:spPr>
          <a:xfrm>
            <a:off x="9937001" y="4546600"/>
            <a:ext cx="2027952" cy="2027952"/>
          </a:xfrm>
          <a:prstGeom prst="rect">
            <a:avLst/>
          </a:prstGeom>
        </p:spPr>
      </p:pic>
    </p:spTree>
    <p:extLst>
      <p:ext uri="{BB962C8B-B14F-4D97-AF65-F5344CB8AC3E}">
        <p14:creationId xmlns:p14="http://schemas.microsoft.com/office/powerpoint/2010/main" val="3250212078"/>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72" y="656328"/>
            <a:ext cx="4486656" cy="1141497"/>
          </a:xfrm>
        </p:spPr>
        <p:txBody>
          <a:bodyPr>
            <a:normAutofit fontScale="90000"/>
          </a:bodyPr>
          <a:lstStyle/>
          <a:p>
            <a:r>
              <a:rPr lang="lt-LT" dirty="0" smtClean="0"/>
              <a:t>Štai tokia mūsų kelionė po sveikatos ir augalijos pasaulį!</a:t>
            </a:r>
            <a:endParaRPr lang="lt-LT"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0844" y="3152425"/>
            <a:ext cx="4286250" cy="2857500"/>
          </a:xfrm>
        </p:spPr>
      </p:pic>
      <p:sp>
        <p:nvSpPr>
          <p:cNvPr id="4" name="Text Placeholder 3"/>
          <p:cNvSpPr>
            <a:spLocks noGrp="1"/>
          </p:cNvSpPr>
          <p:nvPr>
            <p:ph type="body" sz="half" idx="2"/>
          </p:nvPr>
        </p:nvSpPr>
        <p:spPr>
          <a:xfrm>
            <a:off x="1115568" y="1917700"/>
            <a:ext cx="4548632" cy="4940300"/>
          </a:xfrm>
        </p:spPr>
        <p:txBody>
          <a:bodyPr>
            <a:normAutofit fontScale="92500"/>
          </a:bodyPr>
          <a:lstStyle/>
          <a:p>
            <a:r>
              <a:rPr lang="lt-LT" sz="2400" i="1" dirty="0" smtClean="0">
                <a:solidFill>
                  <a:srgbClr val="00B050"/>
                </a:solidFill>
              </a:rPr>
              <a:t>Dėkodami už dėmesį, linkime visiems sveikatos ir teisingo pasirinkimo...!</a:t>
            </a:r>
          </a:p>
          <a:p>
            <a:endParaRPr lang="lt-LT" sz="2400" i="1" dirty="0" smtClean="0">
              <a:solidFill>
                <a:srgbClr val="00B050"/>
              </a:solidFill>
            </a:endParaRPr>
          </a:p>
          <a:p>
            <a:endParaRPr lang="lt-LT" sz="2400" i="1" dirty="0" smtClean="0">
              <a:solidFill>
                <a:srgbClr val="00B050"/>
              </a:solidFill>
            </a:endParaRPr>
          </a:p>
          <a:p>
            <a:endParaRPr lang="lt-LT" sz="2400" i="1" dirty="0">
              <a:solidFill>
                <a:srgbClr val="00B050"/>
              </a:solidFill>
            </a:endParaRPr>
          </a:p>
          <a:p>
            <a:endParaRPr lang="lt-LT" sz="2400" i="1" dirty="0" smtClean="0">
              <a:solidFill>
                <a:srgbClr val="00B050"/>
              </a:solidFill>
            </a:endParaRPr>
          </a:p>
          <a:p>
            <a:endParaRPr lang="lt-LT" sz="2400" i="1" dirty="0">
              <a:solidFill>
                <a:srgbClr val="00B050"/>
              </a:solidFill>
            </a:endParaRPr>
          </a:p>
          <a:p>
            <a:endParaRPr lang="lt-LT" sz="2400" i="1" dirty="0" smtClean="0">
              <a:solidFill>
                <a:srgbClr val="00B050"/>
              </a:solidFill>
            </a:endParaRPr>
          </a:p>
          <a:p>
            <a:endParaRPr lang="lt-LT" sz="2400" i="1" dirty="0" smtClean="0">
              <a:solidFill>
                <a:srgbClr val="00B050"/>
              </a:solidFill>
            </a:endParaRPr>
          </a:p>
          <a:p>
            <a:pPr algn="r"/>
            <a:r>
              <a:rPr lang="lt-LT" sz="2400" dirty="0" smtClean="0">
                <a:solidFill>
                  <a:srgbClr val="00B050"/>
                </a:solidFill>
              </a:rPr>
              <a:t>Komandos  „Vitaminas C“ narės Evelina</a:t>
            </a:r>
            <a:r>
              <a:rPr lang="lt-LT" sz="2400" smtClean="0">
                <a:solidFill>
                  <a:srgbClr val="00B050"/>
                </a:solidFill>
              </a:rPr>
              <a:t>,  Augustė </a:t>
            </a:r>
            <a:r>
              <a:rPr lang="lt-LT" sz="2400" dirty="0" smtClean="0">
                <a:solidFill>
                  <a:srgbClr val="00B050"/>
                </a:solidFill>
              </a:rPr>
              <a:t>ir mokytoja Ramunė</a:t>
            </a:r>
          </a:p>
          <a:p>
            <a:endParaRPr lang="lt-LT" sz="2400" i="1" dirty="0">
              <a:solidFill>
                <a:srgbClr val="00B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700" y="1627187"/>
            <a:ext cx="4876800" cy="3248025"/>
          </a:xfrm>
          <a:prstGeom prst="rect">
            <a:avLst/>
          </a:prstGeom>
        </p:spPr>
      </p:pic>
    </p:spTree>
    <p:extLst>
      <p:ext uri="{BB962C8B-B14F-4D97-AF65-F5344CB8AC3E}">
        <p14:creationId xmlns:p14="http://schemas.microsoft.com/office/powerpoint/2010/main" val="56420736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Pasidomėjome </a:t>
            </a:r>
            <a:br>
              <a:rPr lang="lt-LT" dirty="0" smtClean="0"/>
            </a:br>
            <a:r>
              <a:rPr lang="lt-LT" dirty="0" smtClean="0"/>
              <a:t>kas ji, Eugenija šimkūnaitė?</a:t>
            </a:r>
            <a:endParaRPr lang="lt-LT"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439" r="18439"/>
          <a:stretch>
            <a:fillRect/>
          </a:stretch>
        </p:blipFill>
        <p:spPr>
          <a:xfrm>
            <a:off x="6095999" y="0"/>
            <a:ext cx="6102097" cy="6858000"/>
          </a:xfrm>
        </p:spPr>
      </p:pic>
      <p:sp>
        <p:nvSpPr>
          <p:cNvPr id="4" name="Text Placeholder 3"/>
          <p:cNvSpPr>
            <a:spLocks noGrp="1"/>
          </p:cNvSpPr>
          <p:nvPr>
            <p:ph type="body" sz="half" idx="2"/>
          </p:nvPr>
        </p:nvSpPr>
        <p:spPr>
          <a:xfrm>
            <a:off x="596901" y="3549918"/>
            <a:ext cx="4953000" cy="2977882"/>
          </a:xfrm>
        </p:spPr>
        <p:txBody>
          <a:bodyPr>
            <a:normAutofit/>
          </a:bodyPr>
          <a:lstStyle/>
          <a:p>
            <a:r>
              <a:rPr lang="lt-LT" sz="2400" dirty="0"/>
              <a:t>Eugenija </a:t>
            </a:r>
            <a:r>
              <a:rPr lang="lt-LT" sz="2400" dirty="0" smtClean="0"/>
              <a:t>Šimkūnaitė (</a:t>
            </a:r>
            <a:r>
              <a:rPr lang="lt-LT" sz="2400" dirty="0"/>
              <a:t>1920-1996 m.) – </a:t>
            </a:r>
            <a:r>
              <a:rPr lang="lt-LT" sz="2400" dirty="0" smtClean="0"/>
              <a:t>uteniškė vaistininkė</a:t>
            </a:r>
            <a:r>
              <a:rPr lang="lt-LT" sz="2400" dirty="0"/>
              <a:t>, žolininkė, etnografė, habilituota gamtos mokslų daktarė, liaudies žiniuonė, </a:t>
            </a:r>
            <a:r>
              <a:rPr lang="lt-LT" sz="2400" dirty="0" smtClean="0"/>
              <a:t>gyvenimą paskyrusi </a:t>
            </a:r>
            <a:r>
              <a:rPr lang="lt-LT" sz="2400" dirty="0"/>
              <a:t>vaistinių augalų, liaudies medicinos, kraštotyros </a:t>
            </a:r>
            <a:r>
              <a:rPr lang="lt-LT" sz="2400" dirty="0" smtClean="0"/>
              <a:t>tyrimui</a:t>
            </a:r>
            <a:r>
              <a:rPr lang="lt-LT" dirty="0" smtClean="0"/>
              <a:t>.</a:t>
            </a:r>
            <a:endParaRPr lang="lt-LT" dirty="0"/>
          </a:p>
        </p:txBody>
      </p:sp>
    </p:spTree>
    <p:extLst>
      <p:ext uri="{BB962C8B-B14F-4D97-AF65-F5344CB8AC3E}">
        <p14:creationId xmlns:p14="http://schemas.microsoft.com/office/powerpoint/2010/main" val="3693863620"/>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2020-ieji – EUGENIJOS ŠIMKŪNAITĖS METAI</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161" r="16161"/>
          <a:stretch>
            <a:fillRect/>
          </a:stretch>
        </p:blipFill>
        <p:spPr/>
      </p:pic>
      <p:sp>
        <p:nvSpPr>
          <p:cNvPr id="4" name="Text Placeholder 3"/>
          <p:cNvSpPr>
            <a:spLocks noGrp="1"/>
          </p:cNvSpPr>
          <p:nvPr>
            <p:ph type="body" sz="half" idx="2"/>
          </p:nvPr>
        </p:nvSpPr>
        <p:spPr/>
        <p:txBody>
          <a:bodyPr>
            <a:normAutofit/>
          </a:bodyPr>
          <a:lstStyle/>
          <a:p>
            <a:r>
              <a:rPr lang="lt-LT" sz="2800" i="1" dirty="0" smtClean="0">
                <a:solidFill>
                  <a:srgbClr val="00B050"/>
                </a:solidFill>
              </a:rPr>
              <a:t>„Nerauk, neskink, neplėšk, žmogau, esi tos pačios gamtos dalis.“</a:t>
            </a:r>
          </a:p>
          <a:p>
            <a:r>
              <a:rPr lang="lt-LT" sz="2800" i="1" dirty="0" smtClean="0">
                <a:solidFill>
                  <a:srgbClr val="00B050"/>
                </a:solidFill>
              </a:rPr>
              <a:t>Dr. Eugenija Šimkūnaitė</a:t>
            </a:r>
            <a:endParaRPr lang="lt-LT" sz="2800" i="1" dirty="0">
              <a:solidFill>
                <a:srgbClr val="00B050"/>
              </a:solidFill>
            </a:endParaRPr>
          </a:p>
        </p:txBody>
      </p:sp>
    </p:spTree>
    <p:extLst>
      <p:ext uri="{BB962C8B-B14F-4D97-AF65-F5344CB8AC3E}">
        <p14:creationId xmlns:p14="http://schemas.microsoft.com/office/powerpoint/2010/main" val="344980896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136" y="1002792"/>
            <a:ext cx="7729728" cy="1188720"/>
          </a:xfrm>
        </p:spPr>
        <p:txBody>
          <a:bodyPr/>
          <a:lstStyle/>
          <a:p>
            <a:r>
              <a:rPr lang="lt-LT" dirty="0" smtClean="0"/>
              <a:t> vardinis fondas įsteigtas </a:t>
            </a:r>
            <a:r>
              <a:rPr lang="lt-LT" dirty="0"/>
              <a:t>1997 05 09</a:t>
            </a:r>
          </a:p>
        </p:txBody>
      </p:sp>
      <p:pic>
        <p:nvPicPr>
          <p:cNvPr id="4" name="Content Placeholder 3"/>
          <p:cNvPicPr>
            <a:picLocks noGrp="1" noChangeAspect="1"/>
          </p:cNvPicPr>
          <p:nvPr>
            <p:ph idx="1"/>
          </p:nvPr>
        </p:nvPicPr>
        <p:blipFill>
          <a:blip r:embed="rId2"/>
          <a:stretch>
            <a:fillRect/>
          </a:stretch>
        </p:blipFill>
        <p:spPr>
          <a:xfrm>
            <a:off x="6499739" y="2790825"/>
            <a:ext cx="4755123" cy="3101975"/>
          </a:xfrm>
          <a:prstGeom prst="rect">
            <a:avLst/>
          </a:prstGeom>
        </p:spPr>
      </p:pic>
      <p:pic>
        <p:nvPicPr>
          <p:cNvPr id="5" name="Picture 4"/>
          <p:cNvPicPr>
            <a:picLocks noChangeAspect="1"/>
          </p:cNvPicPr>
          <p:nvPr/>
        </p:nvPicPr>
        <p:blipFill>
          <a:blip r:embed="rId3"/>
          <a:stretch>
            <a:fillRect/>
          </a:stretch>
        </p:blipFill>
        <p:spPr>
          <a:xfrm>
            <a:off x="545335" y="849312"/>
            <a:ext cx="3371602" cy="5678488"/>
          </a:xfrm>
          <a:prstGeom prst="rect">
            <a:avLst/>
          </a:prstGeom>
        </p:spPr>
      </p:pic>
    </p:spTree>
    <p:extLst>
      <p:ext uri="{BB962C8B-B14F-4D97-AF65-F5344CB8AC3E}">
        <p14:creationId xmlns:p14="http://schemas.microsoft.com/office/powerpoint/2010/main" val="3200544953"/>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53" y="558292"/>
            <a:ext cx="5834888" cy="1188720"/>
          </a:xfrm>
        </p:spPr>
        <p:txBody>
          <a:bodyPr/>
          <a:lstStyle/>
          <a:p>
            <a:r>
              <a:rPr lang="lt-LT" dirty="0" smtClean="0"/>
              <a:t>Mokslininkės leidiniai</a:t>
            </a:r>
            <a:endParaRPr lang="lt-L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00" y="2913062"/>
            <a:ext cx="2476500" cy="36487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2501899"/>
            <a:ext cx="1649476" cy="20618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0181" y="239712"/>
            <a:ext cx="4556719" cy="6858000"/>
          </a:xfrm>
          <a:prstGeom prst="rect">
            <a:avLst/>
          </a:prstGeom>
        </p:spPr>
      </p:pic>
    </p:spTree>
    <p:extLst>
      <p:ext uri="{BB962C8B-B14F-4D97-AF65-F5344CB8AC3E}">
        <p14:creationId xmlns:p14="http://schemas.microsoft.com/office/powerpoint/2010/main" val="3674110033"/>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Ieškojome sveikuoliškų gėrimų receptų, keletą jų išbandėme </a:t>
            </a:r>
            <a:r>
              <a:rPr lang="lt-LT" dirty="0" smtClean="0">
                <a:sym typeface="Wingdings" panose="05000000000000000000" pitchFamily="2" charset="2"/>
              </a:rPr>
              <a:t></a:t>
            </a:r>
            <a:endParaRPr lang="lt-LT" dirty="0"/>
          </a:p>
        </p:txBody>
      </p:sp>
      <p:sp>
        <p:nvSpPr>
          <p:cNvPr id="4" name="Text Placeholder 3"/>
          <p:cNvSpPr>
            <a:spLocks noGrp="1"/>
          </p:cNvSpPr>
          <p:nvPr>
            <p:ph type="body" sz="half" idx="2"/>
          </p:nvPr>
        </p:nvSpPr>
        <p:spPr/>
        <p:txBody>
          <a:bodyPr>
            <a:normAutofit/>
          </a:bodyPr>
          <a:lstStyle/>
          <a:p>
            <a:r>
              <a:rPr lang="lt-LT" sz="3200" i="1" dirty="0" smtClean="0">
                <a:solidFill>
                  <a:srgbClr val="00B050"/>
                </a:solidFill>
              </a:rPr>
              <a:t>Įdomesniais receptais dalinamės ir su jumis!</a:t>
            </a:r>
            <a:endParaRPr lang="lt-LT" sz="3200" i="1" dirty="0">
              <a:solidFill>
                <a:srgbClr val="00B050"/>
              </a:solidFill>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5763" y="1821000"/>
            <a:ext cx="4816475" cy="32160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83" y="77925"/>
            <a:ext cx="2619375" cy="1743075"/>
          </a:xfrm>
          <a:prstGeom prst="rect">
            <a:avLst/>
          </a:prstGeom>
        </p:spPr>
      </p:pic>
    </p:spTree>
    <p:extLst>
      <p:ext uri="{BB962C8B-B14F-4D97-AF65-F5344CB8AC3E}">
        <p14:creationId xmlns:p14="http://schemas.microsoft.com/office/powerpoint/2010/main" val="1394845287"/>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83436" y="2313433"/>
            <a:ext cx="4270248" cy="404367"/>
          </a:xfrm>
        </p:spPr>
        <p:txBody>
          <a:bodyPr/>
          <a:lstStyle/>
          <a:p>
            <a:r>
              <a:rPr lang="lt-LT" dirty="0" smtClean="0"/>
              <a:t>Čiobrelių arbata</a:t>
            </a:r>
            <a:endParaRPr lang="lt-LT" dirty="0"/>
          </a:p>
        </p:txBody>
      </p:sp>
      <p:sp>
        <p:nvSpPr>
          <p:cNvPr id="3" name="Content Placeholder 2"/>
          <p:cNvSpPr>
            <a:spLocks noGrp="1"/>
          </p:cNvSpPr>
          <p:nvPr>
            <p:ph sz="half" idx="2"/>
          </p:nvPr>
        </p:nvSpPr>
        <p:spPr>
          <a:xfrm>
            <a:off x="419100" y="2717800"/>
            <a:ext cx="5434584" cy="3022226"/>
          </a:xfrm>
        </p:spPr>
        <p:txBody>
          <a:bodyPr>
            <a:normAutofit/>
          </a:bodyPr>
          <a:lstStyle/>
          <a:p>
            <a:pPr marL="0" indent="0">
              <a:buNone/>
            </a:pPr>
            <a:r>
              <a:rPr lang="lt-LT" dirty="0" smtClean="0"/>
              <a:t>Antioksidantų </a:t>
            </a:r>
            <a:r>
              <a:rPr lang="lt-LT" dirty="0"/>
              <a:t>gausi čiobrelių arbata gali padėti kovoti su nutukimu, nemiga, aukšta temperatūra, peršalimu ir kosuliu, raumenų įtampa ir net menstruacijų spazmais. Č</a:t>
            </a:r>
            <a:r>
              <a:rPr lang="lt-LT" dirty="0" smtClean="0"/>
              <a:t>iobreliuose </a:t>
            </a:r>
            <a:r>
              <a:rPr lang="lt-LT" dirty="0"/>
              <a:t>apstu vitaminų C, A, vario, geležies, mangano, kalio, fosforo, karvakrolio ir piridoksino. Čiobrelių arbatą dėl naudos sveikatai galima gerti reguliariai. Geriausia gerti </a:t>
            </a:r>
            <a:r>
              <a:rPr lang="lt-LT" dirty="0" smtClean="0"/>
              <a:t>ryte</a:t>
            </a:r>
            <a:r>
              <a:rPr lang="lt-LT" dirty="0"/>
              <a:t>.</a:t>
            </a:r>
          </a:p>
        </p:txBody>
      </p:sp>
      <p:sp>
        <p:nvSpPr>
          <p:cNvPr id="4" name="Content Placeholder 3"/>
          <p:cNvSpPr>
            <a:spLocks noGrp="1"/>
          </p:cNvSpPr>
          <p:nvPr>
            <p:ph sz="quarter" idx="4"/>
          </p:nvPr>
        </p:nvSpPr>
        <p:spPr>
          <a:xfrm>
            <a:off x="6338316" y="2717800"/>
            <a:ext cx="4583684" cy="3022226"/>
          </a:xfrm>
        </p:spPr>
        <p:txBody>
          <a:bodyPr/>
          <a:lstStyle/>
          <a:p>
            <a:pPr marL="0" indent="0">
              <a:buNone/>
            </a:pPr>
            <a:r>
              <a:rPr lang="lt-LT" dirty="0"/>
              <a:t>Ši arbata pasižymi raminančiu poveikiu. Užtenka išgerti prieš miegą vieną puodelį ramunėlių arbatos, kad gerai išsimiegotumėte visą naktį. Be to, ramunėlių arbata gerina virškinimą, padeda nuo peršalimo ir kosulio, net nuo nestiprių burnos uždegimų. Geriausia ramunėlių arbatą gerti vakare, likus 30 min. iki miego.</a:t>
            </a:r>
          </a:p>
        </p:txBody>
      </p:sp>
      <p:sp>
        <p:nvSpPr>
          <p:cNvPr id="5" name="Text Placeholder 4"/>
          <p:cNvSpPr>
            <a:spLocks noGrp="1"/>
          </p:cNvSpPr>
          <p:nvPr>
            <p:ph type="body" sz="quarter" idx="13"/>
          </p:nvPr>
        </p:nvSpPr>
        <p:spPr>
          <a:xfrm>
            <a:off x="6338316" y="2313433"/>
            <a:ext cx="4270248" cy="404367"/>
          </a:xfrm>
        </p:spPr>
        <p:txBody>
          <a:bodyPr>
            <a:normAutofit/>
          </a:bodyPr>
          <a:lstStyle/>
          <a:p>
            <a:r>
              <a:rPr lang="lt-LT" dirty="0" smtClean="0"/>
              <a:t>Ramunėlių arbata</a:t>
            </a:r>
            <a:endParaRPr lang="lt-LT" dirty="0"/>
          </a:p>
        </p:txBody>
      </p:sp>
      <p:sp>
        <p:nvSpPr>
          <p:cNvPr id="6" name="Title 5"/>
          <p:cNvSpPr>
            <a:spLocks noGrp="1"/>
          </p:cNvSpPr>
          <p:nvPr>
            <p:ph type="title"/>
          </p:nvPr>
        </p:nvSpPr>
        <p:spPr/>
        <p:txBody>
          <a:bodyPr/>
          <a:lstStyle/>
          <a:p>
            <a:r>
              <a:rPr lang="lt-LT" dirty="0" smtClean="0"/>
              <a:t>Į sveikatą!!!</a:t>
            </a:r>
            <a:endParaRPr lang="lt-L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790" y="4812926"/>
            <a:ext cx="2778210" cy="1854200"/>
          </a:xfrm>
          <a:prstGeom prst="rect">
            <a:avLst/>
          </a:prstGeom>
        </p:spPr>
      </p:pic>
    </p:spTree>
    <p:extLst>
      <p:ext uri="{BB962C8B-B14F-4D97-AF65-F5344CB8AC3E}">
        <p14:creationId xmlns:p14="http://schemas.microsoft.com/office/powerpoint/2010/main" val="2330464676"/>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lt-LT" dirty="0" smtClean="0"/>
              <a:t>Erškėtuogių arbata</a:t>
            </a:r>
            <a:endParaRPr lang="lt-LT" dirty="0"/>
          </a:p>
        </p:txBody>
      </p:sp>
      <p:sp>
        <p:nvSpPr>
          <p:cNvPr id="3" name="Content Placeholder 2"/>
          <p:cNvSpPr>
            <a:spLocks noGrp="1"/>
          </p:cNvSpPr>
          <p:nvPr>
            <p:ph sz="half" idx="2"/>
          </p:nvPr>
        </p:nvSpPr>
        <p:spPr/>
        <p:txBody>
          <a:bodyPr/>
          <a:lstStyle/>
          <a:p>
            <a:r>
              <a:rPr lang="lt-LT" dirty="0"/>
              <a:t>Šis gėrimas yra labai puikus vitamino C šaltinis, o pati arbata detoksikuoja organizmą. Erškėtuogių arbata gali padėti sumažinti uždegimą tiems, kurie bando numesti </a:t>
            </a:r>
            <a:r>
              <a:rPr lang="lt-LT" dirty="0" smtClean="0"/>
              <a:t>svorio. Be </a:t>
            </a:r>
            <a:r>
              <a:rPr lang="lt-LT" dirty="0"/>
              <a:t>to, ši arbata neleidžia odai pasenti anksčiau laiko. Šią arbatą galima gerti 3 – 4 kartus per dieną.</a:t>
            </a:r>
          </a:p>
          <a:p>
            <a:endParaRPr lang="lt-LT" dirty="0"/>
          </a:p>
          <a:p>
            <a:endParaRPr lang="lt-LT" dirty="0"/>
          </a:p>
        </p:txBody>
      </p:sp>
      <p:sp>
        <p:nvSpPr>
          <p:cNvPr id="4" name="Content Placeholder 3"/>
          <p:cNvSpPr>
            <a:spLocks noGrp="1"/>
          </p:cNvSpPr>
          <p:nvPr>
            <p:ph sz="quarter" idx="4"/>
          </p:nvPr>
        </p:nvSpPr>
        <p:spPr/>
        <p:txBody>
          <a:bodyPr/>
          <a:lstStyle/>
          <a:p>
            <a:r>
              <a:rPr lang="lt-LT" dirty="0"/>
              <a:t>Šis gėrimas valo organizmą, nes skatina toksinų pasišalinimą su šlapimu. Kiaulpienių arbata taip pat mažina kraujo spaudimą, gerina regėjimą, gali padėti gydyti geležies stokos mažakraujystę, gerina kepenų funkciją. Kiaulpienų arbata taip pat rekomenduojama kenčiantiems nuo artrito, nes padeda sumažinti tinimą. Geriausia gerti vakare.</a:t>
            </a:r>
          </a:p>
        </p:txBody>
      </p:sp>
      <p:sp>
        <p:nvSpPr>
          <p:cNvPr id="5" name="Text Placeholder 4"/>
          <p:cNvSpPr>
            <a:spLocks noGrp="1"/>
          </p:cNvSpPr>
          <p:nvPr>
            <p:ph type="body" sz="quarter" idx="13"/>
          </p:nvPr>
        </p:nvSpPr>
        <p:spPr/>
        <p:txBody>
          <a:bodyPr/>
          <a:lstStyle/>
          <a:p>
            <a:r>
              <a:rPr lang="lt-LT" dirty="0" smtClean="0"/>
              <a:t>Kiaulpienių arbata</a:t>
            </a:r>
            <a:endParaRPr lang="lt-LT" dirty="0"/>
          </a:p>
        </p:txBody>
      </p:sp>
      <p:sp>
        <p:nvSpPr>
          <p:cNvPr id="6" name="Title 5"/>
          <p:cNvSpPr>
            <a:spLocks noGrp="1"/>
          </p:cNvSpPr>
          <p:nvPr>
            <p:ph type="title"/>
          </p:nvPr>
        </p:nvSpPr>
        <p:spPr/>
        <p:txBody>
          <a:bodyPr/>
          <a:lstStyle/>
          <a:p>
            <a:r>
              <a:rPr lang="lt-LT" dirty="0" smtClean="0"/>
              <a:t>Rekomenduojame </a:t>
            </a:r>
            <a:r>
              <a:rPr lang="lt-LT" dirty="0" smtClean="0">
                <a:sym typeface="Wingdings" panose="05000000000000000000" pitchFamily="2" charset="2"/>
              </a:rPr>
              <a:t></a:t>
            </a:r>
            <a:endParaRPr lang="lt-LT" dirty="0"/>
          </a:p>
        </p:txBody>
      </p:sp>
      <p:pic>
        <p:nvPicPr>
          <p:cNvPr id="7" name="Picture 6"/>
          <p:cNvPicPr>
            <a:picLocks noChangeAspect="1"/>
          </p:cNvPicPr>
          <p:nvPr/>
        </p:nvPicPr>
        <p:blipFill>
          <a:blip r:embed="rId2"/>
          <a:stretch>
            <a:fillRect/>
          </a:stretch>
        </p:blipFill>
        <p:spPr>
          <a:xfrm>
            <a:off x="429260" y="116180"/>
            <a:ext cx="3289300" cy="219725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725" y="0"/>
            <a:ext cx="3779275" cy="2603500"/>
          </a:xfrm>
          <a:prstGeom prst="rect">
            <a:avLst/>
          </a:prstGeom>
        </p:spPr>
      </p:pic>
    </p:spTree>
    <p:extLst>
      <p:ext uri="{BB962C8B-B14F-4D97-AF65-F5344CB8AC3E}">
        <p14:creationId xmlns:p14="http://schemas.microsoft.com/office/powerpoint/2010/main" val="3660278921"/>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Ieškojome informacijos apie žolelių panaudojimą kosmetikoje</a:t>
            </a:r>
            <a:endParaRPr lang="lt-LT" dirty="0"/>
          </a:p>
        </p:txBody>
      </p:sp>
      <p:sp>
        <p:nvSpPr>
          <p:cNvPr id="4" name="Text Placeholder 3"/>
          <p:cNvSpPr>
            <a:spLocks noGrp="1"/>
          </p:cNvSpPr>
          <p:nvPr>
            <p:ph type="body" sz="half" idx="2"/>
          </p:nvPr>
        </p:nvSpPr>
        <p:spPr/>
        <p:txBody>
          <a:bodyPr>
            <a:normAutofit/>
          </a:bodyPr>
          <a:lstStyle/>
          <a:p>
            <a:r>
              <a:rPr lang="lt-LT" sz="2400" i="1" dirty="0" smtClean="0">
                <a:solidFill>
                  <a:srgbClr val="00B050"/>
                </a:solidFill>
              </a:rPr>
              <a:t>Tinka kompresams, vonelėms, jos naudojamos kremų, losjonų, eterinių aliejų gamyboje. </a:t>
            </a:r>
            <a:endParaRPr lang="lt-LT" sz="2400" i="1" dirty="0">
              <a:solidFill>
                <a:srgbClr val="00B050"/>
              </a:solidFill>
            </a:endParaRPr>
          </a:p>
        </p:txBody>
      </p:sp>
      <p:pic>
        <p:nvPicPr>
          <p:cNvPr id="7" name="Content Placeholder 6"/>
          <p:cNvPicPr>
            <a:picLocks noGrp="1" noChangeAspect="1"/>
          </p:cNvPicPr>
          <p:nvPr>
            <p:ph idx="1"/>
          </p:nvPr>
        </p:nvPicPr>
        <p:blipFill>
          <a:blip r:embed="rId2"/>
          <a:stretch>
            <a:fillRect/>
          </a:stretch>
        </p:blipFill>
        <p:spPr>
          <a:xfrm>
            <a:off x="6735763" y="1622822"/>
            <a:ext cx="4816475" cy="3612356"/>
          </a:xfrm>
          <a:prstGeom prst="rect">
            <a:avLst/>
          </a:prstGeom>
        </p:spPr>
      </p:pic>
    </p:spTree>
    <p:extLst>
      <p:ext uri="{BB962C8B-B14F-4D97-AF65-F5344CB8AC3E}">
        <p14:creationId xmlns:p14="http://schemas.microsoft.com/office/powerpoint/2010/main" val="4097757989"/>
      </p:ext>
    </p:extLst>
  </p:cSld>
  <p:clrMapOvr>
    <a:masterClrMapping/>
  </p:clrMapOvr>
  <mc:AlternateContent xmlns:mc="http://schemas.openxmlformats.org/markup-compatibility/2006" xmlns:p14="http://schemas.microsoft.com/office/powerpoint/2010/main">
    <mc:Choice Requires="p14">
      <p:transition spd="slow" p14:dur="800" advClick="0" advTm="10000">
        <p:circle/>
      </p:transition>
    </mc:Choice>
    <mc:Fallback xmlns="">
      <p:transition spd="slow" advClick="0" advTm="10000">
        <p:circle/>
      </p:transition>
    </mc:Fallback>
  </mc:AlternateContent>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143</TotalTime>
  <Words>509</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Gill Sans MT</vt:lpstr>
      <vt:lpstr>Wingdings</vt:lpstr>
      <vt:lpstr>Parcel</vt:lpstr>
      <vt:lpstr>„Sveikata visus metus 2021“ birželio iššūkis Vasaros žolynai mūsų sveikatai (Eugenijos Šimkūnaitės lobių beieškant)</vt:lpstr>
      <vt:lpstr>Pasidomėjome  kas ji, Eugenija šimkūnaitė?</vt:lpstr>
      <vt:lpstr>2020-ieji – EUGENIJOS ŠIMKŪNAITĖS METAI</vt:lpstr>
      <vt:lpstr> vardinis fondas įsteigtas 1997 05 09</vt:lpstr>
      <vt:lpstr>Mokslininkės leidiniai</vt:lpstr>
      <vt:lpstr>Ieškojome sveikuoliškų gėrimų receptų, keletą jų išbandėme </vt:lpstr>
      <vt:lpstr>Į sveikatą!!!</vt:lpstr>
      <vt:lpstr>Rekomenduojame </vt:lpstr>
      <vt:lpstr>Ieškojome informacijos apie žolelių panaudojimą kosmetikoje</vt:lpstr>
      <vt:lpstr>Nepakeičiami maistos patiekalų gardintojai</vt:lpstr>
      <vt:lpstr>Komandos narė Evelina skaitydama šią knygą gilinosi į žolelių pasaulį, drauge lavino anglų kalbos įgūdžius  </vt:lpstr>
      <vt:lpstr>Arin Murphy – Hiscoct “Green witch“ (2017)</vt:lpstr>
      <vt:lpstr>Jei nėra laiko ar galimybių pasigaminti žolelių produktų, visuomet jų galime rasti ir įsigyti vaistinėse bei prekybos centruose!</vt:lpstr>
      <vt:lpstr>Štai tokia mūsų kelionė po sveikatos ir augalijos pasaulį!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„Sveikata visus metus 2021“ birželio iššūkis Vasaros žolynai mūsų sveikatai (Eugenijos Šimkūnaitės lobių beieškant</dc:title>
  <dc:creator>Windows User</dc:creator>
  <cp:lastModifiedBy>Windows User</cp:lastModifiedBy>
  <cp:revision>16</cp:revision>
  <dcterms:created xsi:type="dcterms:W3CDTF">2021-06-22T07:48:20Z</dcterms:created>
  <dcterms:modified xsi:type="dcterms:W3CDTF">2021-06-22T10:33:57Z</dcterms:modified>
</cp:coreProperties>
</file>